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9" r:id="rId1"/>
    <p:sldMasterId id="2147483681" r:id="rId2"/>
  </p:sldMasterIdLst>
  <p:notesMasterIdLst>
    <p:notesMasterId r:id="rId17"/>
  </p:notesMasterIdLst>
  <p:handoutMasterIdLst>
    <p:handoutMasterId r:id="rId18"/>
  </p:handoutMasterIdLst>
  <p:sldIdLst>
    <p:sldId id="256" r:id="rId3"/>
    <p:sldId id="261" r:id="rId4"/>
    <p:sldId id="265" r:id="rId5"/>
    <p:sldId id="266" r:id="rId6"/>
    <p:sldId id="263" r:id="rId7"/>
    <p:sldId id="267" r:id="rId8"/>
    <p:sldId id="268" r:id="rId9"/>
    <p:sldId id="274" r:id="rId10"/>
    <p:sldId id="271" r:id="rId11"/>
    <p:sldId id="273" r:id="rId12"/>
    <p:sldId id="272" r:id="rId13"/>
    <p:sldId id="277" r:id="rId14"/>
    <p:sldId id="275" r:id="rId15"/>
    <p:sldId id="27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2E39"/>
    <a:srgbClr val="323542"/>
    <a:srgbClr val="3B3F4F"/>
    <a:srgbClr val="484D60"/>
    <a:srgbClr val="272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6071" autoAdjust="0"/>
  </p:normalViewPr>
  <p:slideViewPr>
    <p:cSldViewPr snapToGrid="0">
      <p:cViewPr varScale="1">
        <p:scale>
          <a:sx n="51" d="100"/>
          <a:sy n="51" d="100"/>
        </p:scale>
        <p:origin x="57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3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372EF5B2-AEF2-4B4A-B24C-95A38082E23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626032-2667-44B1-8984-6DB7472747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35FA6-C0F5-446C-8804-F9EB32137003}" type="datetime1">
              <a:rPr lang="nl-NL" smtClean="0"/>
              <a:t>28-1-2022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ADD3DC8-07DC-4712-805A-C03D8029AC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059C2DC-CB9D-43A7-9941-778B31A3B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F6718-B8B8-4AB1-ACE3-951604C8473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54778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8BA1F72-8253-48E4-BDF9-A900ED23C6DA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275CD8D-B1D9-4658-A4F0-38CA8D83ED5D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8309802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Faire référence à des cours de pédagogie : vu comment la mémoire fonctionne (et qu’il lui arrive de se tromper : parfois, nous ne nous rappelons pas ce qui s’est réellement passé, même si nous avons l’impression du contraire).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smtClean="0"/>
              <a:t>2</a:t>
            </a:fld>
            <a:endParaRPr lang="fr"/>
          </a:p>
        </p:txBody>
      </p:sp>
    </p:spTree>
    <p:extLst>
      <p:ext uri="{BB962C8B-B14F-4D97-AF65-F5344CB8AC3E}">
        <p14:creationId xmlns:p14="http://schemas.microsoft.com/office/powerpoint/2010/main" val="111229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Avant le vote : dès le début de l’épisode, au cours du repas, une dame raconte qu’elle n’a plus de ‘</a:t>
            </a:r>
            <a:r>
              <a:rPr lang="fr" i="1" dirty="0"/>
              <a:t>grain</a:t>
            </a:r>
            <a:r>
              <a:rPr lang="fr" dirty="0"/>
              <a:t>’. Les réactions sont étranges </a:t>
            </a:r>
            <a:r>
              <a:rPr lang="fr" dirty="0">
                <a:sym typeface="Wingdings" panose="05000000000000000000" pitchFamily="2" charset="2"/>
              </a:rPr>
              <a:t> car tous les autres en ont un.</a:t>
            </a:r>
          </a:p>
          <a:p>
            <a:endParaRPr lang="fr" dirty="0">
              <a:sym typeface="Wingdings" panose="05000000000000000000" pitchFamily="2" charset="2"/>
            </a:endParaRPr>
          </a:p>
          <a:p>
            <a:r>
              <a:rPr lang="fr" dirty="0">
                <a:sym typeface="Wingdings" panose="05000000000000000000" pitchFamily="2" charset="2"/>
              </a:rPr>
              <a:t>Après le vote : </a:t>
            </a:r>
          </a:p>
          <a:p>
            <a:r>
              <a:rPr lang="fr" dirty="0">
                <a:sym typeface="Wingdings" panose="05000000000000000000" pitchFamily="2" charset="2"/>
              </a:rPr>
              <a:t>-   Dans quelle mesure y a-t-il encore un libre choix si la majorité en a un ? </a:t>
            </a:r>
          </a:p>
          <a:p>
            <a:pPr marL="0" indent="0">
              <a:buFontTx/>
              <a:buNone/>
            </a:pPr>
            <a:r>
              <a:rPr lang="fr" dirty="0">
                <a:sym typeface="Wingdings" panose="05000000000000000000" pitchFamily="2" charset="2"/>
              </a:rPr>
              <a:t>     Supposons : </a:t>
            </a:r>
          </a:p>
          <a:p>
            <a:pPr marL="628650" lvl="1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Afin de pouvoir embarquer dans un avion à destination de l’Amérique, vous devez donner accès à votre mémoire des dernières semaines de manière à pouvoir vérifier si vous n’avez pas préparé un attentat et ainsi repérer de potentiels terroristes. </a:t>
            </a:r>
          </a:p>
          <a:p>
            <a:pPr marL="628650" lvl="1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Idem pour pouvoir accéder à un festival  afin d’éviter les drogues en vérifiant si vous n’en avez pas acheté. (Appliquer éventuellement la comparaison au vaccin contre le coronavirus). </a:t>
            </a:r>
          </a:p>
          <a:p>
            <a:pPr marL="628650" lvl="1" indent="-171450">
              <a:buFontTx/>
              <a:buChar char="-"/>
            </a:pPr>
            <a:endParaRPr lang="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11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1470988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>
                <a:sym typeface="Wingdings" panose="05000000000000000000" pitchFamily="2" charset="2"/>
              </a:rPr>
              <a:t>Après le vote : </a:t>
            </a:r>
          </a:p>
          <a:p>
            <a:pPr marL="171450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Pourquoi/pourquoi pas ? </a:t>
            </a:r>
          </a:p>
          <a:p>
            <a:pPr marL="171450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Le droit à la vie privée : je n’ai rien à cacher au monde extérieur. (comparer avec l’épisode : la femme (sans ‘</a:t>
            </a:r>
            <a:r>
              <a:rPr lang="fr" i="1" dirty="0">
                <a:sym typeface="Wingdings" panose="05000000000000000000" pitchFamily="2" charset="2"/>
              </a:rPr>
              <a:t>grain</a:t>
            </a:r>
            <a:r>
              <a:rPr lang="fr" dirty="0">
                <a:sym typeface="Wingdings" panose="05000000000000000000" pitchFamily="2" charset="2"/>
              </a:rPr>
              <a:t>’) qui se retrouve au lit avec Jonas ...)</a:t>
            </a:r>
          </a:p>
          <a:p>
            <a:pPr marL="0" indent="0">
              <a:buFontTx/>
              <a:buNone/>
            </a:pPr>
            <a:endParaRPr lang="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12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1172807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Avant le vote : au cours de l’épisode, on a vu que lorsque le couple est rentré chez lui et que la baby-sitter est retournée à l’étage, la mère a consulté les images de son bébé. Elle a vérifié comment s’était déroulée la soirée pour son enfant et la baby-sitter. </a:t>
            </a:r>
            <a:endParaRPr lang="fr" dirty="0">
              <a:sym typeface="Wingdings" panose="05000000000000000000" pitchFamily="2" charset="2"/>
            </a:endParaRPr>
          </a:p>
          <a:p>
            <a:endParaRPr lang="fr" dirty="0">
              <a:sym typeface="Wingdings" panose="05000000000000000000" pitchFamily="2" charset="2"/>
            </a:endParaRPr>
          </a:p>
          <a:p>
            <a:r>
              <a:rPr lang="fr" dirty="0">
                <a:sym typeface="Wingdings" panose="05000000000000000000" pitchFamily="2" charset="2"/>
              </a:rPr>
              <a:t>Après le vote : </a:t>
            </a:r>
          </a:p>
          <a:p>
            <a:pPr marL="171450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Pourquoi êtes-vous d'accord/pas d'accord ? </a:t>
            </a:r>
          </a:p>
          <a:p>
            <a:pPr marL="171450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Aimeriez-vous, en tant que futur parent, y avoir accès ? (Éventuellement pour contrôler un comportement de harcèlement, de maltraitance d’enfants, de mauvais amis, ...). </a:t>
            </a:r>
          </a:p>
          <a:p>
            <a:pPr marL="171450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Discussion : éventuellement jusqu’à un certain âge -&gt; quel âge ? </a:t>
            </a:r>
          </a:p>
          <a:p>
            <a:pPr marL="171450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Comparaison avec la possibilité d’activer actuellement votre ‘tracker’ sur votre gsm afin de permettre à vos parents de voir où vous vous trouvez. </a:t>
            </a:r>
          </a:p>
          <a:p>
            <a:pPr marL="628650" lvl="1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Marque de confiance : “je n’ai rien à cacher, mes parents peuvent savoir où je suis”</a:t>
            </a:r>
          </a:p>
          <a:p>
            <a:pPr marL="628650" lvl="1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Violation de la vie privée : “j’ai droit à ma propre vie, mes parents ne doivent pas tout savoir”.</a:t>
            </a:r>
          </a:p>
          <a:p>
            <a:pPr marL="457200" lvl="1" indent="0">
              <a:buFontTx/>
              <a:buNone/>
            </a:pPr>
            <a:endParaRPr lang="fr" dirty="0">
              <a:sym typeface="Wingdings" panose="05000000000000000000" pitchFamily="2" charset="2"/>
            </a:endParaRPr>
          </a:p>
          <a:p>
            <a:pPr marL="457200" lvl="1" indent="0">
              <a:buFontTx/>
              <a:buNone/>
            </a:pPr>
            <a:r>
              <a:rPr lang="fr" dirty="0">
                <a:sym typeface="Wingdings" panose="05000000000000000000" pitchFamily="2" charset="2"/>
              </a:rPr>
              <a:t>Celui qui s’intéresse à cet aspect de la parentalité et de la vie privée de l’enfant peut regarder Black Mirror (Netflix), saison 4, épisode ‘Arkangel’.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13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11599670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Sondage via mentimeter pour vérifier dans la classe quelles sont les réactions à l’égard d’une telle technologie. </a:t>
            </a:r>
          </a:p>
          <a:p>
            <a:r>
              <a:rPr lang="fr" dirty="0"/>
              <a:t>Suivi d’une discussion avec les élèves pour vérifier quels sont leurs arguments. </a:t>
            </a:r>
          </a:p>
          <a:p>
            <a:endParaRPr lang="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14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2451807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Entre-temps, il y a suffisamment de preuves que notre mémoire n’est pas en mesure d'invoquer des souvenirs exactement tels que nous les avons vécus.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" dirty="0">
                <a:sym typeface="Wingdings" panose="05000000000000000000" pitchFamily="2" charset="2"/>
              </a:rPr>
              <a:t>Diffuser une vidéo avec TED-talk. Jusqu’à 5’31 (activer les sous-titres en français) : https://www.youtube.com/watch?v=PB2OegI6wvI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" dirty="0">
                <a:sym typeface="Wingdings" panose="05000000000000000000" pitchFamily="2" charset="2"/>
              </a:rPr>
              <a:t>En résumé : faux souvenirs, nous pouvons (inconsciemment) adapter, modifier, déformer,… nos souvenirs. Mais d’autres personnes aussi peuvent le faire, par exemple en posant des questions suggestives (mieux expliqué dans le TED-talk). 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fr" dirty="0">
                <a:sym typeface="Wingdings" panose="05000000000000000000" pitchFamily="2" charset="2"/>
              </a:rPr>
              <a:t>“Connaissez-vous encore des situations dans lesquelles cela peut poser des problèmes ?” </a:t>
            </a:r>
          </a:p>
          <a:p>
            <a:pPr marL="1085850" lvl="2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Enquête judiciaire, fausses accusations</a:t>
            </a:r>
          </a:p>
          <a:p>
            <a:pPr marL="1085850" lvl="2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Traitements psychologiques tels que la psychothérapie, l’hypnose, … plutôt en tant que cause de problèmes psychologiques que de solution à ces problèmes.</a:t>
            </a:r>
          </a:p>
          <a:p>
            <a:pPr marL="1085850" lvl="2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Il peut y avoir des abus : influence de grands groupes de personnes via des ‘implantations de faux souvenirs’ par exemple dans le cadre d’une propagande politique</a:t>
            </a:r>
          </a:p>
          <a:p>
            <a:pPr marL="1085850" lvl="2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….. </a:t>
            </a:r>
          </a:p>
          <a:p>
            <a:pPr marL="914400" lvl="2" indent="0">
              <a:buFontTx/>
              <a:buNone/>
            </a:pPr>
            <a:endParaRPr lang="fr" dirty="0">
              <a:sym typeface="Wingdings" panose="05000000000000000000" pitchFamily="2" charset="2"/>
            </a:endParaRPr>
          </a:p>
          <a:p>
            <a:pPr marL="914400" lvl="2" indent="0">
              <a:buFontTx/>
              <a:buNone/>
            </a:pPr>
            <a:endParaRPr lang="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" dirty="0"/>
          </a:p>
          <a:p>
            <a:endParaRPr lang="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3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3116293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" dirty="0"/>
          </a:p>
          <a:p>
            <a:r>
              <a:rPr lang="fr" dirty="0"/>
              <a:t> Discutez avec votre voisin : quels avantages et désavantages prévoyez-vous avec cette technologie ?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4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17733415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Sondage via mentimeter pour vérifier dans la classe quelles sont les réactions à l’égard d’une telle technologie. </a:t>
            </a:r>
          </a:p>
          <a:p>
            <a:r>
              <a:rPr lang="fr" dirty="0"/>
              <a:t>Suivi d’une discussion avec les élèves pour vérifier quels sont leurs arguments. </a:t>
            </a:r>
          </a:p>
          <a:p>
            <a:endParaRPr lang="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5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3988671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fr" dirty="0">
              <a:sym typeface="Wingdings" panose="05000000000000000000" pitchFamily="2" charset="2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fr" dirty="0"/>
          </a:p>
          <a:p>
            <a:r>
              <a:rPr lang="fr" dirty="0"/>
              <a:t>Black mirror </a:t>
            </a:r>
            <a:r>
              <a:rPr lang="fr" dirty="0">
                <a:sym typeface="Wingdings" panose="05000000000000000000" pitchFamily="2" charset="2"/>
              </a:rPr>
              <a:t> épisode ‘The Entire History of You’. </a:t>
            </a:r>
          </a:p>
          <a:p>
            <a:r>
              <a:rPr lang="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Nous voyons un monde dans lequel presque tout le monde a un implant derrière l’oreille. Dans l’épisode, on appelle cet implant un ‘grain’ (puce sous-cutanée). Tous leurs souvenirs audiovisuels y sont stockés. Ces souvenirs peuvent à nouveau s’afficher dans leur propre tête ou sur un écran. Cela s’appelle un ‘redo’.</a:t>
            </a:r>
          </a:p>
          <a:p>
            <a:endParaRPr lang="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Durée : +/- 40 minutes. </a:t>
            </a:r>
          </a:p>
          <a:p>
            <a:endParaRPr lang="fr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r>
              <a:rPr lang="fr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Prévoir éventuellement un peu de temps par la suite pour que l’épisode ‘fasse mouche’ auprès des élèves, laisser le temps pour les premières réactions, ... </a:t>
            </a:r>
            <a:endParaRPr lang="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6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2752979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D'accord = rester assis</a:t>
            </a:r>
          </a:p>
          <a:p>
            <a:r>
              <a:rPr lang="fr" dirty="0"/>
              <a:t>Pas d'accord = se lever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7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364536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Après le vote : </a:t>
            </a:r>
          </a:p>
          <a:p>
            <a:pPr marL="171450" indent="-171450">
              <a:buFontTx/>
              <a:buChar char="-"/>
            </a:pPr>
            <a:r>
              <a:rPr lang="fr" dirty="0"/>
              <a:t>Comparer avec la première vidéo du début du cours</a:t>
            </a:r>
            <a:r>
              <a:rPr lang="fr" dirty="0">
                <a:sym typeface="Wingdings" panose="05000000000000000000" pitchFamily="2" charset="2"/>
              </a:rPr>
              <a:t> n'y a-t-il plus d’innocents en prison ?</a:t>
            </a:r>
          </a:p>
          <a:p>
            <a:pPr marL="171450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La profession d’avocat deviendra-t-elle une profession en voie d’extinction ? </a:t>
            </a:r>
          </a:p>
          <a:p>
            <a:pPr marL="171450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D’autre part : revers de la technologie possibilité de la manipuler, fraude, hackers, … "Dans quelle mesure cette technologie est-elle infaillible ?"</a:t>
            </a:r>
            <a:endParaRPr lang="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8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812431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/>
              <a:t>Liam réexamine constamment ses fragments du passé pour les analyser. Il s'occupe davantage de son ‘écran’ que de ce qui se passe autour de lui. </a:t>
            </a:r>
          </a:p>
          <a:p>
            <a:r>
              <a:rPr lang="fr" dirty="0"/>
              <a:t>Comparer avec la situation actuelle : les smartphones à table, en réunion </a:t>
            </a:r>
            <a:r>
              <a:rPr lang="fr" dirty="0">
                <a:sym typeface="Wingdings" panose="05000000000000000000" pitchFamily="2" charset="2"/>
              </a:rPr>
              <a:t> perturbe la vie sociale. Les personnes sont rivées à leur écran plutôt que de parler entre elles. </a:t>
            </a:r>
            <a:endParaRPr lang="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9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2582346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dirty="0">
                <a:sym typeface="Wingdings" panose="05000000000000000000" pitchFamily="2" charset="2"/>
              </a:rPr>
              <a:t>Après le vote : </a:t>
            </a:r>
          </a:p>
          <a:p>
            <a:pPr marL="171450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Pourquoi un libre choix ou non ?  </a:t>
            </a:r>
          </a:p>
          <a:p>
            <a:pPr marL="171450" lvl="0" indent="-171450">
              <a:buFontTx/>
              <a:buChar char="-"/>
            </a:pPr>
            <a:r>
              <a:rPr lang="fr" dirty="0">
                <a:sym typeface="Wingdings" panose="05000000000000000000" pitchFamily="2" charset="2"/>
              </a:rPr>
              <a:t>Qui voudrait un implant ? Qui choisirait consciemment de ne pas en porter ? Pourquoi ? </a:t>
            </a:r>
          </a:p>
          <a:p>
            <a:pPr marL="171450" lvl="0" indent="-171450">
              <a:buFontTx/>
              <a:buChar char="-"/>
            </a:pPr>
            <a:endParaRPr lang="fr" dirty="0"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endParaRPr lang="fr" dirty="0"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endParaRPr lang="fr" dirty="0">
              <a:sym typeface="Wingdings" panose="05000000000000000000" pitchFamily="2" charset="2"/>
            </a:endParaRPr>
          </a:p>
          <a:p>
            <a:pPr marL="0" lvl="0" indent="0">
              <a:buFontTx/>
              <a:buNone/>
            </a:pPr>
            <a:r>
              <a:rPr lang="fr" dirty="0">
                <a:sym typeface="Wingdings" panose="05000000000000000000" pitchFamily="2" charset="2"/>
              </a:rPr>
              <a:t>(l’affirmation suivante va un peu plus loin, à savoir que signifie au fond ‘liberté’ et dans quelle mesure celle-ci peut-elle être limitée, même s’il n’y a pas d’obligation générale de se faire implanter un ‘</a:t>
            </a:r>
            <a:r>
              <a:rPr lang="fr" i="1" dirty="0">
                <a:sym typeface="Wingdings" panose="05000000000000000000" pitchFamily="2" charset="2"/>
              </a:rPr>
              <a:t>grain</a:t>
            </a:r>
            <a:r>
              <a:rPr lang="fr" dirty="0">
                <a:sym typeface="Wingdings" panose="05000000000000000000" pitchFamily="2" charset="2"/>
              </a:rPr>
              <a:t>’).</a:t>
            </a:r>
          </a:p>
          <a:p>
            <a:pPr marL="628650" lvl="1" indent="-171450">
              <a:buFontTx/>
              <a:buChar char="-"/>
            </a:pPr>
            <a:endParaRPr lang="fr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275CD8D-B1D9-4658-A4F0-38CA8D83ED5D}" type="slidenum">
              <a:rPr lang="nl-NL" noProof="0" smtClean="0"/>
              <a:t>10</a:t>
            </a:fld>
            <a:endParaRPr lang="fr" noProof="0"/>
          </a:p>
        </p:txBody>
      </p:sp>
    </p:spTree>
    <p:extLst>
      <p:ext uri="{BB962C8B-B14F-4D97-AF65-F5344CB8AC3E}">
        <p14:creationId xmlns:p14="http://schemas.microsoft.com/office/powerpoint/2010/main" val="87859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image" Target="../media/image9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744F673-126A-454C-83FF-DDCACEC9C151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71381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B8F8783-4F23-4ADB-9D51-3B885C91BCAE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1402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6B602D-CEB4-43D9-B6BA-B361F969FEA1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580407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3F49F-F2F9-4B1A-8418-1181F2ECCD4F}" type="datetime1">
              <a:rPr lang="nl-BE" smtClean="0"/>
              <a:t>28/01/2022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0" r="17417" b="7943"/>
          <a:stretch/>
        </p:blipFill>
        <p:spPr>
          <a:xfrm>
            <a:off x="-1" y="46875"/>
            <a:ext cx="1896533" cy="2676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875"/>
            <a:ext cx="1224000" cy="5691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67" y="47235"/>
            <a:ext cx="1149833" cy="56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13116" r="23119" b="19993"/>
          <a:stretch/>
        </p:blipFill>
        <p:spPr>
          <a:xfrm>
            <a:off x="5622231" y="76035"/>
            <a:ext cx="868037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491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53FB-382F-45F3-B137-17A9BE9F37FB}" type="datetime1">
              <a:rPr lang="nl-BE" smtClean="0"/>
              <a:t>28/01/2022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4349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8332" y="1900010"/>
            <a:ext cx="10075335" cy="1325563"/>
          </a:xfrm>
        </p:spPr>
        <p:txBody>
          <a:bodyPr/>
          <a:lstStyle>
            <a:lvl1pPr algn="ctr">
              <a:defRPr baseline="0"/>
            </a:lvl1pPr>
          </a:lstStyle>
          <a:p>
            <a:r>
              <a:rPr lang="en-US" dirty="0" err="1"/>
              <a:t>Contacteer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– </a:t>
            </a:r>
            <a:r>
              <a:rPr lang="en-US" dirty="0" err="1"/>
              <a:t>Contactez</a:t>
            </a:r>
            <a:r>
              <a:rPr lang="en-US" dirty="0"/>
              <a:t>-nous</a:t>
            </a:r>
            <a:endParaRPr lang="nl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A89D-0478-4177-A901-0AC4F8342B39}" type="datetime1">
              <a:rPr lang="nl-BE" smtClean="0"/>
              <a:t>28/01/2022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6875"/>
            <a:ext cx="1224000" cy="569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567" y="47235"/>
            <a:ext cx="1149833" cy="56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78" t="22619" r="31984" b="30238"/>
          <a:stretch/>
        </p:blipFill>
        <p:spPr>
          <a:xfrm>
            <a:off x="9051471" y="2928289"/>
            <a:ext cx="2759529" cy="3233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3" t="13116" r="23119" b="19993"/>
          <a:stretch/>
        </p:blipFill>
        <p:spPr>
          <a:xfrm>
            <a:off x="5661981" y="46875"/>
            <a:ext cx="868037" cy="1080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514600" y="3429000"/>
            <a:ext cx="7188200" cy="2166938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nl-BE" sz="2400" dirty="0">
                <a:solidFill>
                  <a:schemeClr val="accent1"/>
                </a:solidFill>
              </a:rPr>
              <a:t>www.ikbeslis.be</a:t>
            </a:r>
            <a:br>
              <a:rPr lang="nl-BE" sz="2400" dirty="0">
                <a:solidFill>
                  <a:schemeClr val="accent1"/>
                </a:solidFill>
              </a:rPr>
            </a:br>
            <a:r>
              <a:rPr lang="nl-BE" sz="2400" dirty="0">
                <a:solidFill>
                  <a:schemeClr val="accent1"/>
                </a:solidFill>
              </a:rPr>
              <a:t>www.jededice.be</a:t>
            </a:r>
            <a:r>
              <a:rPr lang="nl-BE" sz="2400" baseline="0" dirty="0">
                <a:solidFill>
                  <a:schemeClr val="accent1"/>
                </a:solidFill>
              </a:rPr>
              <a:t> </a:t>
            </a:r>
            <a:br>
              <a:rPr lang="nl-BE" sz="2400" baseline="0" dirty="0">
                <a:solidFill>
                  <a:schemeClr val="accent1"/>
                </a:solidFill>
              </a:rPr>
            </a:br>
            <a:br>
              <a:rPr lang="nl-BE" sz="2400" baseline="0" dirty="0">
                <a:solidFill>
                  <a:schemeClr val="accent1"/>
                </a:solidFill>
              </a:rPr>
            </a:br>
            <a:r>
              <a:rPr lang="nl-BE" sz="2400" baseline="0" dirty="0">
                <a:solidFill>
                  <a:schemeClr val="accent1"/>
                </a:solidFill>
              </a:rPr>
              <a:t>jedecideikbeslis@apd-gba.be</a:t>
            </a:r>
            <a:endParaRPr lang="nl-BE" sz="2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2515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3DBF8-4EE2-494C-981F-F8F99ED8D672}" type="datetime1">
              <a:rPr lang="nl-BE" smtClean="0"/>
              <a:t>28/01/2022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8720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2EE47-46C4-492A-9FD7-EEAAF5AE7D10}" type="datetime1">
              <a:rPr lang="nl-BE" smtClean="0"/>
              <a:t>28/01/2022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7765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D3AB-2804-4381-83AF-73992868DD0B}" type="datetime1">
              <a:rPr lang="nl-BE" smtClean="0"/>
              <a:t>28/01/2022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45279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3E3F-698E-4E85-BAE7-6B5AAA3F295E}" type="datetime1">
              <a:rPr lang="nl-BE" smtClean="0"/>
              <a:t>28/01/2022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63039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6760-D9EC-47AF-A22A-9F8BF5535584}" type="datetime1">
              <a:rPr lang="nl-BE" smtClean="0"/>
              <a:t>28/01/2022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2335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58BBF6-1902-4E2F-B81B-4222C32BC7B0}" type="datetime1">
              <a:rPr lang="nl-NL" noProof="0" smtClean="0"/>
              <a:t>28-1-2022</a:t>
            </a:fld>
            <a:endParaRPr lang="nl-NL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701426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7AB4-FC3A-4CAF-85DF-08A2FB88DBFF}" type="datetime1">
              <a:rPr lang="nl-BE" smtClean="0"/>
              <a:t>28/01/2022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39731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F66D-87D9-4BBF-86F5-332B597F74D1}" type="datetime1">
              <a:rPr lang="nl-BE" smtClean="0"/>
              <a:t>28/01/2022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11448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8FCC-5C49-46B1-BD93-D037D60653B3}" type="datetime1">
              <a:rPr lang="nl-BE" smtClean="0"/>
              <a:t>28/01/2022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14877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9A484-5D7C-4231-97C3-055923D4530F}" type="datetime1">
              <a:rPr lang="nl-BE" smtClean="0"/>
              <a:t>28/01/2022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0230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C9ADA5-564F-4DC4-AF7D-7270DA2C2B55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665351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58BBF6-1902-4E2F-B81B-4222C32BC7B0}" type="datetime1">
              <a:rPr lang="nl-NL" noProof="0" smtClean="0"/>
              <a:t>28-1-2022</a:t>
            </a:fld>
            <a:endParaRPr lang="nl-NL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99178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B58BBF6-1902-4E2F-B81B-4222C32BC7B0}" type="datetime1">
              <a:rPr lang="nl-NL" noProof="0" smtClean="0"/>
              <a:t>28-1-2022</a:t>
            </a:fld>
            <a:endParaRPr lang="nl-NL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pPr rtl="0"/>
              <a:t>‹#›</a:t>
            </a:fld>
            <a:endParaRPr lang="nl-NL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652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EAC0203-DD02-4D72-B1E6-23C35388ABBE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87871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B37CF55-FA83-40C4-8676-412ACD6F0418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nl-NL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36952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164F5EE-2DDE-454D-9A35-364D1CC6AB5B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81573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885F5206-1A20-4A3F-9B80-FB2D6F29EFC6}" type="datetime1">
              <a:rPr lang="nl-NL" noProof="0" smtClean="0"/>
              <a:t>28-1-2022</a:t>
            </a:fld>
            <a:endParaRPr lang="nl-NL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D22F896-40B5-4ADD-8801-0D06FADFA095}" type="slidenum">
              <a:rPr lang="nl-NL" noProof="0" smtClean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09073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FB58BBF6-1902-4E2F-B81B-4222C32BC7B0}" type="datetime1">
              <a:rPr lang="nl-NL" noProof="0" smtClean="0"/>
              <a:t>28-1-2022</a:t>
            </a:fld>
            <a:endParaRPr lang="nl-NL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‹#›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89970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6136884"/>
            <a:ext cx="713014" cy="72111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4A89D-0478-4177-A901-0AC4F8342B39}" type="datetime1">
              <a:rPr lang="nl-BE" smtClean="0"/>
              <a:t>28/01/2022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67800" y="61613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8DB53-E74C-4436-BFD6-E4310C06E182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9364" y="25192"/>
            <a:ext cx="1277616" cy="56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5" y="24923"/>
            <a:ext cx="1276363" cy="5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9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97C5A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ikbeslis.be/ouders-leerkrachten/lesmateriaal" TargetMode="Externa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hyperlink" Target="https://www.youtube.com/watch?v=PB2OegI6wvI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6295" y="1243848"/>
            <a:ext cx="9144000" cy="4917498"/>
          </a:xfrm>
        </p:spPr>
        <p:txBody>
          <a:bodyPr>
            <a:normAutofit fontScale="92500" lnSpcReduction="20000"/>
          </a:bodyPr>
          <a:lstStyle/>
          <a:p>
            <a:endParaRPr lang="fr" dirty="0"/>
          </a:p>
          <a:p>
            <a:r>
              <a:rPr lang="fr" dirty="0"/>
              <a:t>Ceci est un exemple de cours concernant l’épisode </a:t>
            </a:r>
            <a:r>
              <a:rPr lang="fr" i="1" dirty="0"/>
              <a:t>The Entire History of You</a:t>
            </a:r>
            <a:r>
              <a:rPr lang="fr" dirty="0"/>
              <a:t> de la série Black Mirror. Dans cette leçon, des contenus pédagogiques concernant la mémoire sont associés à l’impact de la technologie visant à améliorer notre mémoire sur notre société et notre vie privée.</a:t>
            </a:r>
          </a:p>
          <a:p>
            <a:endParaRPr lang="fr" dirty="0"/>
          </a:p>
          <a:p>
            <a:r>
              <a:rPr lang="fr" dirty="0"/>
              <a:t>Vous recherchez davantage d’inspiration sur l’importance de la protection de la vie privée et des données ?</a:t>
            </a:r>
          </a:p>
          <a:p>
            <a:r>
              <a:rPr lang="fr" dirty="0"/>
              <a:t>N’hésitez pas à aller jeter un œil sur le document “</a:t>
            </a:r>
            <a:r>
              <a:rPr lang="fr" i="1" dirty="0"/>
              <a:t>Rien à cacher ?</a:t>
            </a:r>
          </a:p>
          <a:p>
            <a:r>
              <a:rPr lang="fr" i="1" dirty="0"/>
              <a:t>Ressources pédagogiques et sources d’inspiration pour des cours sur l’importance de la protection des données</a:t>
            </a:r>
            <a:r>
              <a:rPr lang="fr" dirty="0"/>
              <a:t>”, qui peuvent être téléchargées gratuitement via </a:t>
            </a:r>
            <a:r>
              <a:rPr lang="fr" u="sng" dirty="0">
                <a:hlinkClick r:id="rId2"/>
              </a:rPr>
              <a:t>https://www.jedecide.be/les-parents-et-lenseignement/support-pedagogique</a:t>
            </a:r>
            <a:endParaRPr lang="fr" i="1" dirty="0"/>
          </a:p>
          <a:p>
            <a:endParaRPr lang="fr" i="1" dirty="0"/>
          </a:p>
          <a:p>
            <a:endParaRPr lang="fr" dirty="0"/>
          </a:p>
          <a:p>
            <a:r>
              <a:rPr lang="fr" dirty="0"/>
              <a:t> </a:t>
            </a:r>
          </a:p>
          <a:p>
            <a:endParaRPr lang="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F8DB53-E74C-4436-BFD6-E4310C06E18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3">
            <a:extLst>
              <a:ext uri="{FF2B5EF4-FFF2-40B4-BE49-F238E27FC236}">
                <a16:creationId xmlns:a16="http://schemas.microsoft.com/office/drawing/2014/main" id="{FC2570E7-E9CF-4DA0-A148-F2FEE16C477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421" y="24618"/>
            <a:ext cx="5318736" cy="11007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3581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FABD24-55FE-43D7-815C-C7DA84D3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6" y="1443210"/>
            <a:ext cx="10267720" cy="2721166"/>
          </a:xfrm>
        </p:spPr>
        <p:txBody>
          <a:bodyPr>
            <a:normAutofit/>
          </a:bodyPr>
          <a:lstStyle/>
          <a:p>
            <a:r>
              <a:rPr lang="fr" dirty="0"/>
              <a:t>Dans une société où cette technologie est possible, chacun doit pouvoir choisir de se faire implanter ou non un ‘</a:t>
            </a:r>
            <a:r>
              <a:rPr lang="fr" i="1" dirty="0"/>
              <a:t>grain</a:t>
            </a:r>
            <a:r>
              <a:rPr lang="fr" dirty="0"/>
              <a:t>’.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81474DA-838D-4C34-AED6-23FEB7C01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sz="3200" b="1" dirty="0">
                <a:solidFill>
                  <a:srgbClr val="00B050"/>
                </a:solidFill>
              </a:rPr>
              <a:t>D'accord = rester assis</a:t>
            </a:r>
          </a:p>
          <a:p>
            <a:r>
              <a:rPr lang="fr" sz="3200" b="1" dirty="0">
                <a:solidFill>
                  <a:srgbClr val="FF0000"/>
                </a:solidFill>
              </a:rPr>
              <a:t>Pas d'accord = se lever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0753581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FABD24-55FE-43D7-815C-C7DA84D3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6" y="1443210"/>
            <a:ext cx="10267720" cy="2721166"/>
          </a:xfrm>
        </p:spPr>
        <p:txBody>
          <a:bodyPr>
            <a:normAutofit/>
          </a:bodyPr>
          <a:lstStyle/>
          <a:p>
            <a:r>
              <a:rPr lang="fr" dirty="0"/>
              <a:t>La technologie du ‘</a:t>
            </a:r>
            <a:r>
              <a:rPr lang="fr" i="1" dirty="0"/>
              <a:t>grain</a:t>
            </a:r>
            <a:r>
              <a:rPr lang="fr" dirty="0"/>
              <a:t>’ engendrera une exclusion sociale.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81474DA-838D-4C34-AED6-23FEB7C01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sz="3200" b="1" dirty="0">
                <a:solidFill>
                  <a:srgbClr val="00B050"/>
                </a:solidFill>
              </a:rPr>
              <a:t>D'accord = rester assis</a:t>
            </a:r>
          </a:p>
          <a:p>
            <a:r>
              <a:rPr lang="fr" sz="3200" b="1" dirty="0">
                <a:solidFill>
                  <a:srgbClr val="FF0000"/>
                </a:solidFill>
              </a:rPr>
              <a:t>Pas d'accord = se lever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256220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FABD24-55FE-43D7-815C-C7DA84D3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6" y="1443210"/>
            <a:ext cx="10267720" cy="2721166"/>
          </a:xfrm>
        </p:spPr>
        <p:txBody>
          <a:bodyPr>
            <a:normAutofit/>
          </a:bodyPr>
          <a:lstStyle/>
          <a:p>
            <a:r>
              <a:rPr lang="fr" dirty="0"/>
              <a:t>Les personnes qui ne se font pas elles-mêmes implanter un ‘</a:t>
            </a:r>
            <a:r>
              <a:rPr lang="fr" i="1" dirty="0"/>
              <a:t>grain</a:t>
            </a:r>
            <a:r>
              <a:rPr lang="fr" dirty="0"/>
              <a:t>’ ont le droit à l’anonymat dans les ‘</a:t>
            </a:r>
            <a:r>
              <a:rPr lang="fr" i="1" dirty="0" err="1"/>
              <a:t>redo’s</a:t>
            </a:r>
            <a:r>
              <a:rPr lang="fr" dirty="0"/>
              <a:t>’ des autres.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81474DA-838D-4C34-AED6-23FEB7C01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sz="3200" b="1" dirty="0">
                <a:solidFill>
                  <a:srgbClr val="00B050"/>
                </a:solidFill>
              </a:rPr>
              <a:t>D'accord = rester assis</a:t>
            </a:r>
          </a:p>
          <a:p>
            <a:r>
              <a:rPr lang="fr" sz="3200" b="1" dirty="0">
                <a:solidFill>
                  <a:srgbClr val="FF0000"/>
                </a:solidFill>
              </a:rPr>
              <a:t>Pas d'accord = se lever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167089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FABD24-55FE-43D7-815C-C7DA84D3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6" y="1443210"/>
            <a:ext cx="10267720" cy="2721166"/>
          </a:xfrm>
        </p:spPr>
        <p:txBody>
          <a:bodyPr>
            <a:normAutofit/>
          </a:bodyPr>
          <a:lstStyle/>
          <a:p>
            <a:r>
              <a:rPr lang="fr" dirty="0"/>
              <a:t>Rien de plus logique que des parents aient accès au ‘</a:t>
            </a:r>
            <a:r>
              <a:rPr lang="fr" i="1" dirty="0" err="1"/>
              <a:t>grain</a:t>
            </a:r>
            <a:r>
              <a:rPr lang="fr" dirty="0"/>
              <a:t>’ de leur enfant.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81474DA-838D-4C34-AED6-23FEB7C01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sz="3200" b="1" dirty="0">
                <a:solidFill>
                  <a:srgbClr val="00B050"/>
                </a:solidFill>
              </a:rPr>
              <a:t>D'accord = rester assis</a:t>
            </a:r>
          </a:p>
          <a:p>
            <a:r>
              <a:rPr lang="fr" sz="3200" b="1" dirty="0">
                <a:solidFill>
                  <a:srgbClr val="FF0000"/>
                </a:solidFill>
              </a:rPr>
              <a:t>Pas d'accord = se lever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396832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6644-BFE5-4041-8C18-8D433EE2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B3F7F9-53EC-41FD-9E8C-E87401C32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C0B899-15A1-4A98-83A4-56730E70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282053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E5AF5-D863-464F-8CF7-8A908F9E378B}"/>
              </a:ext>
            </a:extLst>
          </p:cNvPr>
          <p:cNvSpPr txBox="1"/>
          <p:nvPr/>
        </p:nvSpPr>
        <p:spPr>
          <a:xfrm>
            <a:off x="122663" y="680224"/>
            <a:ext cx="10727474" cy="1754326"/>
          </a:xfrm>
          <a:prstGeom prst="rect">
            <a:avLst/>
          </a:prstGeom>
          <a:solidFill>
            <a:srgbClr val="2B2E39"/>
          </a:solidFill>
        </p:spPr>
        <p:txBody>
          <a:bodyPr wrap="square" rtlCol="0">
            <a:spAutoFit/>
          </a:bodyPr>
          <a:lstStyle/>
          <a:p>
            <a:r>
              <a:rPr lang="fr-BE" sz="5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 réaction face à cette technologie ? </a:t>
            </a:r>
            <a:endParaRPr lang="nl-BE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7CE5A-C8D7-40B5-ACB0-9CE568AE59E3}"/>
              </a:ext>
            </a:extLst>
          </p:cNvPr>
          <p:cNvSpPr txBox="1"/>
          <p:nvPr/>
        </p:nvSpPr>
        <p:spPr>
          <a:xfrm>
            <a:off x="7571678" y="3590693"/>
            <a:ext cx="936702" cy="369332"/>
          </a:xfrm>
          <a:prstGeom prst="rect">
            <a:avLst/>
          </a:prstGeom>
          <a:solidFill>
            <a:srgbClr val="2B2E39"/>
          </a:solidFill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Pour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A7C6E-837A-4A04-B08D-41E605AF6367}"/>
              </a:ext>
            </a:extLst>
          </p:cNvPr>
          <p:cNvSpPr txBox="1"/>
          <p:nvPr/>
        </p:nvSpPr>
        <p:spPr>
          <a:xfrm>
            <a:off x="7571678" y="4004369"/>
            <a:ext cx="936702" cy="369332"/>
          </a:xfrm>
          <a:prstGeom prst="rect">
            <a:avLst/>
          </a:prstGeom>
          <a:solidFill>
            <a:srgbClr val="2B2E39"/>
          </a:solidFill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Contre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293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476017-D224-40AE-B921-6752545015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5791200"/>
            <a:ext cx="12191999" cy="1142415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" sz="3600" b="1" dirty="0">
                <a:solidFill>
                  <a:schemeClr val="bg1"/>
                </a:solidFill>
              </a:rPr>
              <a:t>Que se passerait-il si … notre mémoire était infaillible 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1247F1-0B5C-429F-B838-FECF32D7B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761" y="-863507"/>
            <a:ext cx="8264478" cy="63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192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ijdelijke aanduiding voor afbeelding 7">
            <a:extLst>
              <a:ext uri="{FF2B5EF4-FFF2-40B4-BE49-F238E27FC236}">
                <a16:creationId xmlns:a16="http://schemas.microsoft.com/office/drawing/2014/main" id="{311D7E5A-290F-4E8F-B99C-9FA68E0F121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49000"/>
                    </a14:imgEffect>
                  </a14:imgLayer>
                </a14:imgProps>
              </a:ext>
            </a:extLst>
          </a:blip>
          <a:srcRect l="16675" r="16675"/>
          <a:stretch>
            <a:fillRect/>
          </a:stretch>
        </p:blipFill>
        <p:spPr/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5069851B-E54A-45CD-80A8-B22005DA423D}"/>
              </a:ext>
            </a:extLst>
          </p:cNvPr>
          <p:cNvSpPr txBox="1"/>
          <p:nvPr/>
        </p:nvSpPr>
        <p:spPr>
          <a:xfrm>
            <a:off x="330506" y="363557"/>
            <a:ext cx="535419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" sz="2400" dirty="0">
              <a:hlinkClick r:id="rId5"/>
            </a:endParaRPr>
          </a:p>
          <a:p>
            <a:endParaRPr lang="fr" sz="2400" dirty="0">
              <a:hlinkClick r:id="rId5"/>
            </a:endParaRPr>
          </a:p>
          <a:p>
            <a:pPr algn="ctr"/>
            <a:r>
              <a:rPr lang="fr" sz="2800" dirty="0">
                <a:hlinkClick r:id="rId5"/>
              </a:rPr>
              <a:t>TED-talk : </a:t>
            </a:r>
            <a:r>
              <a:rPr lang="fr" sz="2800" dirty="0"/>
              <a:t>How reliable is your memory?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" sz="2400" dirty="0"/>
          </a:p>
          <a:p>
            <a:endParaRPr lang="fr" sz="2400" dirty="0"/>
          </a:p>
          <a:p>
            <a:r>
              <a:rPr lang="fr" sz="2400" b="1" dirty="0"/>
              <a:t>Faux souvenirs :</a:t>
            </a:r>
          </a:p>
          <a:p>
            <a:endParaRPr lang="f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" sz="2400" b="1" dirty="0"/>
              <a:t>adaptés par nous-mêmes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" sz="2400" b="1" dirty="0"/>
              <a:t>adaptés par d’autres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" sz="2400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  <a:p>
            <a:endParaRPr lang="fr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3BE778-D6ED-4B68-9754-CD609DDF48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8" y="0"/>
            <a:ext cx="6096001" cy="688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048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5069851B-E54A-45CD-80A8-B22005DA423D}"/>
              </a:ext>
            </a:extLst>
          </p:cNvPr>
          <p:cNvSpPr txBox="1"/>
          <p:nvPr/>
        </p:nvSpPr>
        <p:spPr>
          <a:xfrm>
            <a:off x="330506" y="363557"/>
            <a:ext cx="535419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" sz="2400" dirty="0"/>
          </a:p>
          <a:p>
            <a:pPr algn="ctr"/>
            <a:r>
              <a:rPr lang="fr" sz="2800" dirty="0"/>
              <a:t>SUPPOSONS</a:t>
            </a:r>
          </a:p>
          <a:p>
            <a:endParaRPr lang="fr" sz="2400" dirty="0"/>
          </a:p>
          <a:p>
            <a:pPr>
              <a:lnSpc>
                <a:spcPct val="150000"/>
              </a:lnSpc>
            </a:pPr>
            <a:r>
              <a:rPr lang="fr" sz="2800" dirty="0"/>
              <a:t>qu’une technologie permette d’invoquer nos souvenirs de manière infaillible. Comme si nous pouvions faire à nouveau ‘défiler’ devant nos yeux des événements du passé.</a:t>
            </a:r>
          </a:p>
          <a:p>
            <a:endParaRPr lang="fr" sz="2400" dirty="0"/>
          </a:p>
          <a:p>
            <a:endParaRPr lang="fr" sz="2400" dirty="0"/>
          </a:p>
          <a:p>
            <a:endParaRPr lang="fr" dirty="0"/>
          </a:p>
        </p:txBody>
      </p:sp>
      <p:pic>
        <p:nvPicPr>
          <p:cNvPr id="5" name="Tijdelijke aanduiding voor afbeelding 4">
            <a:extLst>
              <a:ext uri="{FF2B5EF4-FFF2-40B4-BE49-F238E27FC236}">
                <a16:creationId xmlns:a16="http://schemas.microsoft.com/office/drawing/2014/main" id="{7F6F8E53-CE87-4A94-A109-D9F6A952DE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5085" r="25085"/>
          <a:stretch>
            <a:fillRect/>
          </a:stretch>
        </p:blipFill>
        <p:spPr/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DFD4D2-7802-40A0-B579-2DE60C66C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8" y="-1"/>
            <a:ext cx="6096001" cy="6842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47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D6644-BFE5-4041-8C18-8D433EE2E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B3F7F9-53EC-41FD-9E8C-E87401C328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C0B899-15A1-4A98-83A4-56730E70F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282053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5E5AF5-D863-464F-8CF7-8A908F9E378B}"/>
              </a:ext>
            </a:extLst>
          </p:cNvPr>
          <p:cNvSpPr txBox="1"/>
          <p:nvPr/>
        </p:nvSpPr>
        <p:spPr>
          <a:xfrm>
            <a:off x="122663" y="680224"/>
            <a:ext cx="10727474" cy="1754326"/>
          </a:xfrm>
          <a:prstGeom prst="rect">
            <a:avLst/>
          </a:prstGeom>
          <a:solidFill>
            <a:srgbClr val="2B2E39"/>
          </a:solidFill>
        </p:spPr>
        <p:txBody>
          <a:bodyPr wrap="square" rtlCol="0">
            <a:spAutoFit/>
          </a:bodyPr>
          <a:lstStyle/>
          <a:p>
            <a:r>
              <a:rPr lang="fr-BE" sz="5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 réaction face à cette technologie ? </a:t>
            </a:r>
            <a:endParaRPr lang="nl-BE" sz="5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87CE5A-C8D7-40B5-ACB0-9CE568AE59E3}"/>
              </a:ext>
            </a:extLst>
          </p:cNvPr>
          <p:cNvSpPr txBox="1"/>
          <p:nvPr/>
        </p:nvSpPr>
        <p:spPr>
          <a:xfrm>
            <a:off x="7571678" y="3590693"/>
            <a:ext cx="936702" cy="369332"/>
          </a:xfrm>
          <a:prstGeom prst="rect">
            <a:avLst/>
          </a:prstGeom>
          <a:solidFill>
            <a:srgbClr val="2B2E39"/>
          </a:solidFill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Pour</a:t>
            </a:r>
            <a:endParaRPr lang="nl-BE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AA7C6E-837A-4A04-B08D-41E605AF6367}"/>
              </a:ext>
            </a:extLst>
          </p:cNvPr>
          <p:cNvSpPr txBox="1"/>
          <p:nvPr/>
        </p:nvSpPr>
        <p:spPr>
          <a:xfrm>
            <a:off x="7571678" y="4004369"/>
            <a:ext cx="936702" cy="369332"/>
          </a:xfrm>
          <a:prstGeom prst="rect">
            <a:avLst/>
          </a:prstGeom>
          <a:solidFill>
            <a:srgbClr val="2B2E39"/>
          </a:solidFill>
        </p:spPr>
        <p:txBody>
          <a:bodyPr wrap="square" rtlCol="0">
            <a:spAutoFit/>
          </a:bodyPr>
          <a:lstStyle/>
          <a:p>
            <a:r>
              <a:rPr lang="fr-BE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Contre</a:t>
            </a:r>
            <a:endParaRPr lang="nl-BE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44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>
            <a:extLst>
              <a:ext uri="{FF2B5EF4-FFF2-40B4-BE49-F238E27FC236}">
                <a16:creationId xmlns:a16="http://schemas.microsoft.com/office/drawing/2014/main" id="{5069851B-E54A-45CD-80A8-B22005DA423D}"/>
              </a:ext>
            </a:extLst>
          </p:cNvPr>
          <p:cNvSpPr txBox="1"/>
          <p:nvPr/>
        </p:nvSpPr>
        <p:spPr>
          <a:xfrm>
            <a:off x="337171" y="440131"/>
            <a:ext cx="5354198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" sz="2400" dirty="0"/>
          </a:p>
          <a:p>
            <a:pPr algn="ctr"/>
            <a:r>
              <a:rPr lang="fr" sz="2800" dirty="0"/>
              <a:t>“The Entire History of  You”</a:t>
            </a:r>
          </a:p>
          <a:p>
            <a:pPr algn="ctr"/>
            <a:endParaRPr lang="fr" sz="2800" dirty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" sz="2400" dirty="0"/>
              <a:t>dans le futur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" sz="2400" dirty="0"/>
              <a:t>société dans laquelle presque tout le monde a un ‘implant’ (‘</a:t>
            </a:r>
            <a:r>
              <a:rPr lang="fr" sz="2400" i="1" dirty="0"/>
              <a:t>grain’</a:t>
            </a:r>
            <a:r>
              <a:rPr lang="fr" sz="2400" dirty="0"/>
              <a:t>, puce sous-cutanée)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" sz="2400" dirty="0"/>
              <a:t>dans lequel les souvenirs audiovisuels sont stockés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" sz="2400" dirty="0"/>
              <a:t>et peuvent s’afficher dans sa propre tête ou sur un écran (</a:t>
            </a:r>
            <a:r>
              <a:rPr lang="fr" sz="2400" i="1" dirty="0"/>
              <a:t>= ‘redo’</a:t>
            </a:r>
            <a:r>
              <a:rPr lang="fr" sz="2400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" sz="2800" dirty="0"/>
          </a:p>
          <a:p>
            <a:endParaRPr lang="fr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" sz="2400" dirty="0"/>
          </a:p>
          <a:p>
            <a:endParaRPr lang="fr" sz="2400" dirty="0"/>
          </a:p>
          <a:p>
            <a:endParaRPr lang="fr" dirty="0"/>
          </a:p>
        </p:txBody>
      </p:sp>
      <p:pic>
        <p:nvPicPr>
          <p:cNvPr id="6" name="Tijdelijke aanduiding voor afbeelding 5">
            <a:extLst>
              <a:ext uri="{FF2B5EF4-FFF2-40B4-BE49-F238E27FC236}">
                <a16:creationId xmlns:a16="http://schemas.microsoft.com/office/drawing/2014/main" id="{F6BD5C8A-BE4C-419C-A628-C8566B6BEB2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0291" b="102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179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4BF0B08-C60B-4051-BE04-C481EE6845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" dirty="0"/>
              <a:t>JEU DES PRISES DE POSITION</a:t>
            </a:r>
          </a:p>
        </p:txBody>
      </p:sp>
      <p:sp>
        <p:nvSpPr>
          <p:cNvPr id="7" name="Ondertitel 6">
            <a:extLst>
              <a:ext uri="{FF2B5EF4-FFF2-40B4-BE49-F238E27FC236}">
                <a16:creationId xmlns:a16="http://schemas.microsoft.com/office/drawing/2014/main" id="{71D01DB5-41C4-47EC-9A75-4BC8A932B1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" sz="3600" b="1" dirty="0">
                <a:solidFill>
                  <a:srgbClr val="00B050"/>
                </a:solidFill>
              </a:rPr>
              <a:t>D'accord = rester assis</a:t>
            </a:r>
          </a:p>
          <a:p>
            <a:r>
              <a:rPr lang="fr" sz="3600" b="1" dirty="0">
                <a:solidFill>
                  <a:srgbClr val="FF0000"/>
                </a:solidFill>
              </a:rPr>
              <a:t>Pas d'accord = se lever</a:t>
            </a:r>
          </a:p>
        </p:txBody>
      </p:sp>
    </p:spTree>
    <p:extLst>
      <p:ext uri="{BB962C8B-B14F-4D97-AF65-F5344CB8AC3E}">
        <p14:creationId xmlns:p14="http://schemas.microsoft.com/office/powerpoint/2010/main" val="1241791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FABD24-55FE-43D7-815C-C7DA84D3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6" y="1443210"/>
            <a:ext cx="10267720" cy="2721166"/>
          </a:xfrm>
        </p:spPr>
        <p:txBody>
          <a:bodyPr>
            <a:normAutofit fontScale="90000"/>
          </a:bodyPr>
          <a:lstStyle/>
          <a:p>
            <a:r>
              <a:rPr lang="fr" dirty="0"/>
              <a:t>Cette technologie du ‘</a:t>
            </a:r>
            <a:r>
              <a:rPr lang="fr" i="1" dirty="0"/>
              <a:t>grain</a:t>
            </a:r>
            <a:r>
              <a:rPr lang="fr" dirty="0"/>
              <a:t>’ permettra une plus grande justice: plus facile de prouver la culpabilité/l’innocence, plus de discussions, ... 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81474DA-838D-4C34-AED6-23FEB7C01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sz="3200" b="1" dirty="0">
                <a:solidFill>
                  <a:srgbClr val="00B050"/>
                </a:solidFill>
              </a:rPr>
              <a:t>D'accord = rester assis</a:t>
            </a:r>
          </a:p>
          <a:p>
            <a:r>
              <a:rPr lang="fr" sz="3200" b="1" dirty="0">
                <a:solidFill>
                  <a:srgbClr val="FF0000"/>
                </a:solidFill>
              </a:rPr>
              <a:t>Pas d'accord = se lever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3496149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FFABD24-55FE-43D7-815C-C7DA84D33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586" y="1443210"/>
            <a:ext cx="10267720" cy="2721166"/>
          </a:xfrm>
        </p:spPr>
        <p:txBody>
          <a:bodyPr>
            <a:normAutofit/>
          </a:bodyPr>
          <a:lstStyle/>
          <a:p>
            <a:r>
              <a:rPr lang="fr" dirty="0"/>
              <a:t>Cette technologie du ‘</a:t>
            </a:r>
            <a:r>
              <a:rPr lang="fr" i="1" dirty="0" err="1"/>
              <a:t>grain</a:t>
            </a:r>
            <a:r>
              <a:rPr lang="fr" dirty="0"/>
              <a:t>’ présente surtout des désavantages : on vit davantage dans le passé que dans le présent.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781474DA-838D-4C34-AED6-23FEB7C01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 sz="3200" b="1" dirty="0">
                <a:solidFill>
                  <a:srgbClr val="00B050"/>
                </a:solidFill>
              </a:rPr>
              <a:t>D'accord = rester assis</a:t>
            </a:r>
          </a:p>
          <a:p>
            <a:r>
              <a:rPr lang="fr" sz="3200" b="1" dirty="0">
                <a:solidFill>
                  <a:srgbClr val="FF0000"/>
                </a:solidFill>
              </a:rPr>
              <a:t>Pas d'accord = se lever</a:t>
            </a:r>
          </a:p>
          <a:p>
            <a:endParaRPr lang="fr" dirty="0"/>
          </a:p>
        </p:txBody>
      </p:sp>
    </p:spTree>
    <p:extLst>
      <p:ext uri="{BB962C8B-B14F-4D97-AF65-F5344CB8AC3E}">
        <p14:creationId xmlns:p14="http://schemas.microsoft.com/office/powerpoint/2010/main" val="483464265"/>
      </p:ext>
    </p:extLst>
  </p:cSld>
  <p:clrMapOvr>
    <a:masterClrMapping/>
  </p:clrMapOvr>
</p:sld>
</file>

<file path=ppt/theme/theme1.xml><?xml version="1.0" encoding="utf-8"?>
<a:theme xmlns:a="http://schemas.openxmlformats.org/drawingml/2006/main" name="Pakket">
  <a:themeElements>
    <a:clrScheme name="Pakket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kke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kke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ibj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bjd" id="{996B7A51-EDDE-4538-AF7D-BB230722619F}" vid="{26DAB9C4-ABBB-4416-A7BC-A5E1C05FA999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Pakket</Template>
  <TotalTime>0</TotalTime>
  <Words>1423</Words>
  <Application>Microsoft Office PowerPoint</Application>
  <PresentationFormat>Widescreen</PresentationFormat>
  <Paragraphs>142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Wingdings</vt:lpstr>
      <vt:lpstr>Pakket</vt:lpstr>
      <vt:lpstr>ibjd</vt:lpstr>
      <vt:lpstr>PowerPoint Presentation</vt:lpstr>
      <vt:lpstr>Que se passerait-il si … notre mémoire était infaillible ? </vt:lpstr>
      <vt:lpstr>PowerPoint Presentation</vt:lpstr>
      <vt:lpstr>PowerPoint Presentation</vt:lpstr>
      <vt:lpstr>PowerPoint Presentation</vt:lpstr>
      <vt:lpstr>PowerPoint Presentation</vt:lpstr>
      <vt:lpstr>JEU DES PRISES DE POSITION</vt:lpstr>
      <vt:lpstr>Cette technologie du ‘grain’ permettra une plus grande justice: plus facile de prouver la culpabilité/l’innocence, plus de discussions, ... </vt:lpstr>
      <vt:lpstr>Cette technologie du ‘grain’ présente surtout des désavantages : on vit davantage dans le passé que dans le présent.</vt:lpstr>
      <vt:lpstr>Dans une société où cette technologie est possible, chacun doit pouvoir choisir de se faire implanter ou non un ‘grain’.</vt:lpstr>
      <vt:lpstr>La technologie du ‘grain’ engendrera une exclusion sociale.</vt:lpstr>
      <vt:lpstr>Les personnes qui ne se font pas elles-mêmes implanter un ‘grain’ ont le droit à l’anonymat dans les ‘redo’s’ des autres. </vt:lpstr>
      <vt:lpstr>Rien de plus logique que des parents aient accès au ‘grain’ de leur enfant.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2021-05-13T08:59:06Z</dcterms:created>
  <dcterms:modified xsi:type="dcterms:W3CDTF">2022-01-28T07:32:39Z</dcterms:modified>
</cp:coreProperties>
</file>